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3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79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07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88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6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59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31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6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815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44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92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2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4DC90-5E88-48F3-915D-4723BD265BCC}" type="datetimeFigureOut">
              <a:rPr lang="fr-FR" smtClean="0"/>
              <a:t>16/03/2017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49E72-B034-4C95-97D4-2E399B4689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18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C:\Users\toshiba\Downloads\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457200"/>
            <a:ext cx="9357360" cy="746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3600" y="59436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Présenté par :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Maysa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Jamra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12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L’avenir</a:t>
            </a:r>
            <a:r>
              <a:rPr lang="en-US" dirty="0" smtClean="0"/>
              <a:t> du Big Data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59327" y="2361337"/>
            <a:ext cx="4495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/>
              <a:t>Le développement du </a:t>
            </a:r>
            <a:r>
              <a:rPr lang="fr-FR" sz="2000" dirty="0" err="1" smtClean="0"/>
              <a:t>Big</a:t>
            </a:r>
            <a:r>
              <a:rPr lang="fr-FR" sz="2000" dirty="0" smtClean="0"/>
              <a:t> data va être influencé par la progression de IOT  Selon IDC, avec un taux de croissance annuel moyen de 30% sur les 5 prochaines années ….</a:t>
            </a:r>
          </a:p>
        </p:txBody>
      </p:sp>
      <p:pic>
        <p:nvPicPr>
          <p:cNvPr id="6147" name="Picture 3" descr="C:\Users\toshiba\Downloads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4861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Sommaire</a:t>
            </a:r>
            <a:r>
              <a:rPr lang="en-US" dirty="0" smtClean="0"/>
              <a:t> 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029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1</a:t>
            </a:r>
            <a:r>
              <a:rPr lang="en-US" dirty="0" smtClean="0"/>
              <a:t> ) </a:t>
            </a:r>
            <a:r>
              <a:rPr lang="en-US" dirty="0" smtClean="0"/>
              <a:t>Definition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2 ) </a:t>
            </a:r>
            <a:r>
              <a:rPr lang="en-US" dirty="0" err="1" smtClean="0"/>
              <a:t>Caracteristiques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3 )</a:t>
            </a:r>
            <a:r>
              <a:rPr lang="fr-FR" dirty="0" smtClean="0"/>
              <a:t> Outils utilisés dans les grandes données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en-US" dirty="0" smtClean="0"/>
              <a:t>4 ) </a:t>
            </a:r>
            <a:r>
              <a:rPr lang="fr-FR" dirty="0" smtClean="0"/>
              <a:t>Cycle de vie des </a:t>
            </a:r>
            <a:r>
              <a:rPr lang="fr-FR" dirty="0" err="1" smtClean="0"/>
              <a:t>donnees</a:t>
            </a:r>
            <a:r>
              <a:rPr lang="fr-FR" dirty="0" smtClean="0"/>
              <a:t> </a:t>
            </a:r>
            <a:endParaRPr lang="fr-FR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5</a:t>
            </a:r>
            <a:r>
              <a:rPr lang="en-US" dirty="0" smtClean="0"/>
              <a:t> ) Types </a:t>
            </a:r>
            <a:r>
              <a:rPr lang="en-US" dirty="0" err="1" smtClean="0"/>
              <a:t>d’Analyse</a:t>
            </a:r>
            <a:r>
              <a:rPr lang="en-US" dirty="0" smtClean="0"/>
              <a:t> des </a:t>
            </a:r>
            <a:r>
              <a:rPr lang="en-US" dirty="0" err="1" smtClean="0"/>
              <a:t>donnees</a:t>
            </a:r>
            <a:r>
              <a:rPr lang="en-US" dirty="0" smtClean="0"/>
              <a:t>  </a:t>
            </a:r>
            <a:r>
              <a:rPr lang="en-US" dirty="0" err="1" smtClean="0"/>
              <a:t>massives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6) Application </a:t>
            </a:r>
            <a:r>
              <a:rPr lang="en-US" dirty="0"/>
              <a:t>de </a:t>
            </a:r>
            <a:r>
              <a:rPr lang="en-US" dirty="0" err="1"/>
              <a:t>l’analyse</a:t>
            </a:r>
            <a:r>
              <a:rPr lang="en-US" dirty="0"/>
              <a:t> des </a:t>
            </a:r>
            <a:r>
              <a:rPr lang="en-US" dirty="0" err="1"/>
              <a:t>donnees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7</a:t>
            </a:r>
            <a:r>
              <a:rPr lang="en-US" dirty="0" smtClean="0"/>
              <a:t>) </a:t>
            </a:r>
            <a:r>
              <a:rPr lang="en-US" dirty="0" err="1" smtClean="0"/>
              <a:t>L’avenir</a:t>
            </a:r>
            <a:r>
              <a:rPr lang="en-US" dirty="0" smtClean="0"/>
              <a:t> du Big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0055" y="1826689"/>
            <a:ext cx="6781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/>
              <a:t>Beaucoup de données sont collectées :</a:t>
            </a:r>
          </a:p>
          <a:p>
            <a:endParaRPr lang="fr-FR" sz="2400" dirty="0" smtClean="0"/>
          </a:p>
          <a:p>
            <a:endParaRPr lang="en-US" sz="2400" dirty="0"/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e-commerce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Tx/>
              <a:buChar char="-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Banque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/ Credit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 </a:t>
            </a:r>
          </a:p>
          <a:p>
            <a:pPr marL="742950" lvl="1" indent="-285750">
              <a:buFontTx/>
              <a:buChar char="-"/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 Transactions</a:t>
            </a:r>
          </a:p>
          <a:p>
            <a:pPr lvl="1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   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Réseaux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sociaux</a:t>
            </a:r>
            <a:endParaRPr lang="fr-FR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189347"/>
              </p:ext>
            </p:extLst>
          </p:nvPr>
        </p:nvGraphicFramePr>
        <p:xfrm>
          <a:off x="7543800" y="4419467"/>
          <a:ext cx="14859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VISIO" r:id="rId3" imgW="1663200" imgH="1746360" progId="Visio.Drawing.6">
                  <p:embed/>
                </p:oleObj>
              </mc:Choice>
              <mc:Fallback>
                <p:oleObj name="VISIO" r:id="rId3" imgW="1663200" imgH="174636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419467"/>
                        <a:ext cx="14859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768134"/>
              </p:ext>
            </p:extLst>
          </p:nvPr>
        </p:nvGraphicFramePr>
        <p:xfrm>
          <a:off x="6858000" y="1371600"/>
          <a:ext cx="2146300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5" imgW="2145960" imgH="2341440" progId="Visio.Drawing.6">
                  <p:embed/>
                </p:oleObj>
              </mc:Choice>
              <mc:Fallback>
                <p:oleObj name="VISIO" r:id="rId5" imgW="2145960" imgH="234144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371600"/>
                        <a:ext cx="2146300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C:\Users\toshiba\Downloads\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45535"/>
            <a:ext cx="1905000" cy="23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382000" cy="617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Donees</a:t>
            </a:r>
            <a:r>
              <a:rPr lang="fr-FR" dirty="0" smtClean="0"/>
              <a:t> massives</a:t>
            </a:r>
          </a:p>
          <a:p>
            <a:pPr marL="0" indent="0">
              <a:buNone/>
            </a:pPr>
            <a:r>
              <a:rPr lang="fr-FR" dirty="0" smtClean="0"/>
              <a:t> qui ne peuvent </a:t>
            </a:r>
          </a:p>
          <a:p>
            <a:pPr marL="0" indent="0">
              <a:buNone/>
            </a:pPr>
            <a:r>
              <a:rPr lang="fr-FR" dirty="0" smtClean="0"/>
              <a:t>pas être </a:t>
            </a:r>
          </a:p>
          <a:p>
            <a:pPr marL="0" indent="0">
              <a:buNone/>
            </a:pPr>
            <a:r>
              <a:rPr lang="fr-FR" dirty="0" smtClean="0"/>
              <a:t>analysées avec</a:t>
            </a:r>
          </a:p>
          <a:p>
            <a:pPr marL="0" indent="0">
              <a:buNone/>
            </a:pPr>
            <a:r>
              <a:rPr lang="fr-FR" dirty="0" smtClean="0"/>
              <a:t> des techniques</a:t>
            </a:r>
          </a:p>
          <a:p>
            <a:pPr marL="0" indent="0">
              <a:buNone/>
            </a:pPr>
            <a:r>
              <a:rPr lang="fr-FR" dirty="0" smtClean="0"/>
              <a:t> informatiques</a:t>
            </a:r>
          </a:p>
          <a:p>
            <a:pPr marL="0" indent="0">
              <a:buNone/>
            </a:pPr>
            <a:r>
              <a:rPr lang="fr-FR" dirty="0" smtClean="0"/>
              <a:t> traditionnelles </a:t>
            </a:r>
          </a:p>
          <a:p>
            <a:pPr marL="0" indent="0">
              <a:buNone/>
            </a:pPr>
            <a:endParaRPr lang="fr-FR" dirty="0" smtClean="0"/>
          </a:p>
        </p:txBody>
      </p:sp>
      <p:pic>
        <p:nvPicPr>
          <p:cNvPr id="3074" name="Picture 2" descr="C:\Users\toshiba\Downloads\internet-minute-2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46365"/>
            <a:ext cx="5181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Caracteristiques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       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3048000" y="5971311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Les 5 V du Big Data</a:t>
            </a:r>
            <a:endParaRPr lang="fr-FR" sz="2000" b="1" dirty="0"/>
          </a:p>
        </p:txBody>
      </p:sp>
      <p:pic>
        <p:nvPicPr>
          <p:cNvPr id="3075" name="Picture 3" descr="C:\Users\toshiba\Downloads\Challenges_with_Big data_Verac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95424"/>
            <a:ext cx="6248400" cy="42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Outils</a:t>
            </a:r>
            <a:r>
              <a:rPr lang="en-US" dirty="0" smtClean="0"/>
              <a:t> </a:t>
            </a:r>
            <a:r>
              <a:rPr lang="en-US" dirty="0" err="1" smtClean="0"/>
              <a:t>utilises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dirty="0"/>
              <a:t>Où le traitement est-il hébergé</a:t>
            </a:r>
            <a:r>
              <a:rPr lang="fr-FR" dirty="0" smtClean="0"/>
              <a:t>?</a:t>
            </a:r>
          </a:p>
          <a:p>
            <a:pPr marL="0" indent="0">
              <a:buNone/>
              <a:defRPr/>
            </a:pPr>
            <a:r>
              <a:rPr lang="fr-FR" sz="2400" dirty="0" smtClean="0"/>
              <a:t>              </a:t>
            </a:r>
            <a:r>
              <a:rPr lang="fr-FR" sz="2400" dirty="0"/>
              <a:t>Serveurs répartis </a:t>
            </a:r>
            <a:r>
              <a:rPr lang="en-US" sz="2400" dirty="0" smtClean="0"/>
              <a:t>/ </a:t>
            </a:r>
            <a:r>
              <a:rPr lang="en-US" sz="2400" dirty="0"/>
              <a:t>Cloud (e.g. Amazon EC2)</a:t>
            </a:r>
          </a:p>
          <a:p>
            <a:pPr>
              <a:defRPr/>
            </a:pPr>
            <a:r>
              <a:rPr lang="fr-FR" dirty="0"/>
              <a:t>Où les données sont stockées</a:t>
            </a:r>
            <a:r>
              <a:rPr lang="fr-FR" dirty="0" smtClean="0"/>
              <a:t>?</a:t>
            </a:r>
          </a:p>
          <a:p>
            <a:pPr marL="0" indent="0">
              <a:buNone/>
              <a:defRPr/>
            </a:pPr>
            <a:r>
              <a:rPr lang="fr-FR" sz="2400" dirty="0"/>
              <a:t> </a:t>
            </a:r>
            <a:r>
              <a:rPr lang="fr-FR" sz="2400" dirty="0" smtClean="0"/>
              <a:t>      </a:t>
            </a:r>
            <a:r>
              <a:rPr lang="fr-FR" sz="2400" dirty="0" smtClean="0"/>
              <a:t>       </a:t>
            </a:r>
            <a:r>
              <a:rPr lang="fr-FR" sz="2400" dirty="0" smtClean="0"/>
              <a:t>Stockage distribué </a:t>
            </a:r>
            <a:r>
              <a:rPr lang="en-US" sz="2400" dirty="0" smtClean="0"/>
              <a:t>(e.g</a:t>
            </a:r>
            <a:r>
              <a:rPr lang="en-US" sz="2400" dirty="0"/>
              <a:t>. Amazon S3)</a:t>
            </a:r>
          </a:p>
          <a:p>
            <a:pPr>
              <a:defRPr/>
            </a:pPr>
            <a:r>
              <a:rPr lang="fr-FR" dirty="0"/>
              <a:t>Quel est le modèle de programmation</a:t>
            </a:r>
            <a:r>
              <a:rPr lang="fr-FR" dirty="0" smtClean="0"/>
              <a:t>?</a:t>
            </a:r>
          </a:p>
          <a:p>
            <a:pPr marL="0" indent="0">
              <a:buNone/>
              <a:defRPr/>
            </a:pPr>
            <a:r>
              <a:rPr lang="fr-FR" sz="2400" dirty="0"/>
              <a:t> </a:t>
            </a:r>
            <a:r>
              <a:rPr lang="fr-FR" sz="2400" dirty="0" smtClean="0"/>
              <a:t>         Traitement </a:t>
            </a:r>
            <a:r>
              <a:rPr lang="fr-FR" sz="2400" dirty="0"/>
              <a:t>distribué</a:t>
            </a:r>
            <a:r>
              <a:rPr lang="en-US" sz="2400" dirty="0" smtClean="0"/>
              <a:t>(e.g</a:t>
            </a:r>
            <a:r>
              <a:rPr lang="en-US" sz="2400" dirty="0"/>
              <a:t>. </a:t>
            </a:r>
            <a:r>
              <a:rPr lang="en-US" sz="2400" dirty="0" err="1"/>
              <a:t>MapReduce</a:t>
            </a:r>
            <a:r>
              <a:rPr lang="en-US" sz="2400" dirty="0"/>
              <a:t>)</a:t>
            </a:r>
          </a:p>
          <a:p>
            <a:pPr>
              <a:defRPr/>
            </a:pPr>
            <a:r>
              <a:rPr lang="fr-FR" dirty="0"/>
              <a:t>Comment les données sont stockées et indexées</a:t>
            </a:r>
            <a:r>
              <a:rPr lang="fr-FR" dirty="0" smtClean="0"/>
              <a:t>?</a:t>
            </a:r>
          </a:p>
          <a:p>
            <a:pPr marL="0" indent="0">
              <a:buNone/>
              <a:defRPr/>
            </a:pPr>
            <a:r>
              <a:rPr lang="fr-FR" sz="2400" dirty="0"/>
              <a:t> </a:t>
            </a:r>
            <a:r>
              <a:rPr lang="fr-FR" sz="2400" dirty="0" smtClean="0"/>
              <a:t>         </a:t>
            </a:r>
            <a:r>
              <a:rPr lang="fr-FR" sz="2400" dirty="0" smtClean="0"/>
              <a:t>Bases </a:t>
            </a:r>
            <a:r>
              <a:rPr lang="fr-FR" sz="2400" dirty="0"/>
              <a:t>de données sans </a:t>
            </a:r>
            <a:r>
              <a:rPr lang="fr-FR" sz="2400" dirty="0" smtClean="0"/>
              <a:t>schéma avec  </a:t>
            </a:r>
            <a:r>
              <a:rPr lang="fr-FR" sz="2400" dirty="0"/>
              <a:t>haute performance</a:t>
            </a:r>
            <a:r>
              <a:rPr lang="en-US" sz="2400" dirty="0" smtClean="0"/>
              <a:t>(e.g</a:t>
            </a:r>
            <a:r>
              <a:rPr lang="en-US" sz="2400" dirty="0"/>
              <a:t>. </a:t>
            </a:r>
            <a:r>
              <a:rPr lang="en-US" sz="2400" dirty="0" err="1"/>
              <a:t>MongoDB</a:t>
            </a:r>
            <a:r>
              <a:rPr lang="en-US" sz="2400" dirty="0"/>
              <a:t>)</a:t>
            </a:r>
          </a:p>
          <a:p>
            <a:pPr>
              <a:defRPr/>
            </a:pPr>
            <a:r>
              <a:rPr lang="fr-FR" dirty="0"/>
              <a:t>Quelles sont les opérations effectuées sur les données</a:t>
            </a:r>
            <a:r>
              <a:rPr lang="fr-FR" dirty="0" smtClean="0"/>
              <a:t>?</a:t>
            </a:r>
          </a:p>
          <a:p>
            <a:pPr marL="0" indent="0">
              <a:buNone/>
              <a:defRPr/>
            </a:pPr>
            <a:r>
              <a:rPr lang="en-US" sz="2400" dirty="0" smtClean="0"/>
              <a:t>             </a:t>
            </a:r>
            <a:r>
              <a:rPr lang="en-US" sz="2400" dirty="0" err="1"/>
              <a:t>Traitement</a:t>
            </a:r>
            <a:r>
              <a:rPr lang="en-US" sz="2400" dirty="0"/>
              <a:t> </a:t>
            </a:r>
            <a:r>
              <a:rPr lang="en-US" sz="2400" dirty="0" err="1"/>
              <a:t>analytique</a:t>
            </a:r>
            <a:r>
              <a:rPr lang="en-US" sz="2400" dirty="0"/>
              <a:t> / </a:t>
            </a:r>
            <a:r>
              <a:rPr lang="en-US" sz="2400" dirty="0" err="1"/>
              <a:t>sémantique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9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de vie des données</a:t>
            </a:r>
          </a:p>
        </p:txBody>
      </p:sp>
      <p:pic>
        <p:nvPicPr>
          <p:cNvPr id="4098" name="Picture 2" descr="C:\Users\toshiba\Downloads\lifecyc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des </a:t>
            </a:r>
            <a:r>
              <a:rPr lang="en-US" dirty="0" err="1" smtClean="0"/>
              <a:t>donnees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Types 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54102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Picture 2" descr="C:\Users\toshiba\Downloads\38c8f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05000"/>
            <a:ext cx="5562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de </a:t>
            </a:r>
            <a:r>
              <a:rPr lang="en-US" dirty="0" err="1" smtClean="0"/>
              <a:t>l’analyse</a:t>
            </a:r>
            <a:r>
              <a:rPr lang="en-US" dirty="0" smtClean="0"/>
              <a:t> des </a:t>
            </a:r>
            <a:r>
              <a:rPr lang="en-US" dirty="0" err="1" smtClean="0"/>
              <a:t>donnees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/>
          </a:blip>
          <a:srcRect l="4174" r="3887"/>
          <a:stretch/>
        </p:blipFill>
        <p:spPr>
          <a:xfrm>
            <a:off x="685800" y="1447800"/>
            <a:ext cx="2286000" cy="198120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12700">
            <a:bevelT w="31750" h="31750" prst="angle"/>
            <a:bevelB w="31750" h="31750"/>
          </a:sp3d>
        </p:spPr>
      </p:pic>
      <p:sp>
        <p:nvSpPr>
          <p:cNvPr id="5" name="Rectangle 4"/>
          <p:cNvSpPr/>
          <p:nvPr/>
        </p:nvSpPr>
        <p:spPr>
          <a:xfrm>
            <a:off x="381561" y="3699164"/>
            <a:ext cx="2659703" cy="329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 err="1">
                <a:latin typeface="Corbel" pitchFamily="34" charset="0"/>
              </a:rPr>
              <a:t>Contrôle</a:t>
            </a:r>
            <a:r>
              <a:rPr lang="en-AU" b="1" dirty="0">
                <a:latin typeface="Corbel" pitchFamily="34" charset="0"/>
              </a:rPr>
              <a:t> de la circulation</a:t>
            </a:r>
            <a:endParaRPr lang="en-AU" b="1" dirty="0">
              <a:latin typeface="Corbe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1447800"/>
            <a:ext cx="2242250" cy="20666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8" name="Rectangle 7"/>
          <p:cNvSpPr/>
          <p:nvPr/>
        </p:nvSpPr>
        <p:spPr>
          <a:xfrm>
            <a:off x="3665620" y="3657614"/>
            <a:ext cx="2392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Analyses commerciales</a:t>
            </a:r>
            <a:endParaRPr lang="fr-F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t="29831"/>
          <a:stretch/>
        </p:blipFill>
        <p:spPr>
          <a:xfrm>
            <a:off x="6545262" y="1524000"/>
            <a:ext cx="2141537" cy="199049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  <a:bevelB w="12700" h="19050"/>
          </a:sp3d>
        </p:spPr>
      </p:pic>
      <p:sp>
        <p:nvSpPr>
          <p:cNvPr id="11" name="Rectangle 10"/>
          <p:cNvSpPr/>
          <p:nvPr/>
        </p:nvSpPr>
        <p:spPr>
          <a:xfrm>
            <a:off x="7130288" y="3678389"/>
            <a:ext cx="971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Telecom</a:t>
            </a:r>
            <a:endParaRPr lang="fr-FR" b="1" dirty="0"/>
          </a:p>
        </p:txBody>
      </p:sp>
      <p:pic>
        <p:nvPicPr>
          <p:cNvPr id="12" name="Picture 29" descr="bev-neonatal-care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609599" y="4191000"/>
            <a:ext cx="2438399" cy="2133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sp>
        <p:nvSpPr>
          <p:cNvPr id="13" name="Rectangle 12"/>
          <p:cNvSpPr/>
          <p:nvPr/>
        </p:nvSpPr>
        <p:spPr>
          <a:xfrm>
            <a:off x="840388" y="6400800"/>
            <a:ext cx="1976824" cy="329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Smart HealthCare</a:t>
            </a:r>
            <a:endParaRPr lang="en-AU" b="1" dirty="0">
              <a:latin typeface="Corbe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33800" y="4191000"/>
            <a:ext cx="2242250" cy="1981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15" name="Rectangle 14"/>
          <p:cNvSpPr/>
          <p:nvPr/>
        </p:nvSpPr>
        <p:spPr>
          <a:xfrm>
            <a:off x="4206091" y="6400800"/>
            <a:ext cx="1311578" cy="329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Fabrication</a:t>
            </a:r>
            <a:endParaRPr lang="en-AU" b="1" dirty="0">
              <a:latin typeface="Corbel" pitchFamily="34" charset="0"/>
            </a:endParaRPr>
          </a:p>
        </p:txBody>
      </p:sp>
      <p:pic>
        <p:nvPicPr>
          <p:cNvPr id="16" name="Picture 20"/>
          <p:cNvPicPr>
            <a:picLocks noChangeAspect="1" noChangeArrowheads="1"/>
          </p:cNvPicPr>
          <p:nvPr/>
        </p:nvPicPr>
        <p:blipFill>
          <a:blip r:embed="rId7" cstate="print">
            <a:extLst/>
          </a:blip>
          <a:srcRect/>
          <a:stretch>
            <a:fillRect/>
          </a:stretch>
        </p:blipFill>
        <p:spPr bwMode="auto">
          <a:xfrm>
            <a:off x="6700835" y="4191000"/>
            <a:ext cx="1985963" cy="19812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sp>
        <p:nvSpPr>
          <p:cNvPr id="17" name="Rectangle 16"/>
          <p:cNvSpPr/>
          <p:nvPr/>
        </p:nvSpPr>
        <p:spPr>
          <a:xfrm>
            <a:off x="6700835" y="6324600"/>
            <a:ext cx="2101857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Multi-channel sales</a:t>
            </a:r>
            <a:endParaRPr lang="en-AU" b="1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FFFFFF"/>
      </a:dk1>
      <a:lt1>
        <a:srgbClr val="7DC2D5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243</Words>
  <Application>Microsoft Office PowerPoint</Application>
  <PresentationFormat>On-screen Show (4:3)</PresentationFormat>
  <Paragraphs>74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VISIO</vt:lpstr>
      <vt:lpstr>PowerPoint Presentation</vt:lpstr>
      <vt:lpstr>Sommaire  </vt:lpstr>
      <vt:lpstr>Definition</vt:lpstr>
      <vt:lpstr> </vt:lpstr>
      <vt:lpstr>Caracteristiques</vt:lpstr>
      <vt:lpstr>Outils utilises </vt:lpstr>
      <vt:lpstr>Cycle de vie des données</vt:lpstr>
      <vt:lpstr>Analyse des donnees </vt:lpstr>
      <vt:lpstr>Application de l’analyse des donnees</vt:lpstr>
      <vt:lpstr>L’avenir du Big Data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toshiba</cp:lastModifiedBy>
  <cp:revision>26</cp:revision>
  <dcterms:created xsi:type="dcterms:W3CDTF">2017-03-09T18:36:54Z</dcterms:created>
  <dcterms:modified xsi:type="dcterms:W3CDTF">2017-03-16T22:02:14Z</dcterms:modified>
</cp:coreProperties>
</file>